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layfair Displ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ayfairDisplay-bold.fntdata"/><Relationship Id="rId21" Type="http://schemas.openxmlformats.org/officeDocument/2006/relationships/font" Target="fonts/PlayfairDisplay-regular.fntdata"/><Relationship Id="rId24" Type="http://schemas.openxmlformats.org/officeDocument/2006/relationships/font" Target="fonts/PlayfairDisplay-boldItalic.fntdata"/><Relationship Id="rId23" Type="http://schemas.openxmlformats.org/officeDocument/2006/relationships/font" Target="fonts/PlayfairDispl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63a5ef88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63a5ef8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630066608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630066608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630066608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630066608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630066608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630066608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630066608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63006660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630066608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630066608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630066608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630066608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63006660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63006660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63006660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63006660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63006660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63006660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63006660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63006660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63006660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630066608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63006660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63006660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630066608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630066608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7" name="Shape 67"/>
        <p:cNvGrpSpPr/>
        <p:nvPr/>
      </p:nvGrpSpPr>
      <p:grpSpPr>
        <a:xfrm>
          <a:off x="0" y="0"/>
          <a:ext cx="0" cy="0"/>
          <a:chOff x="0" y="0"/>
          <a:chExt cx="0" cy="0"/>
        </a:xfrm>
      </p:grpSpPr>
      <p:pic>
        <p:nvPicPr>
          <p:cNvPr id="68" name="Google Shape;68;p13"/>
          <p:cNvPicPr preferRelativeResize="0"/>
          <p:nvPr/>
        </p:nvPicPr>
        <p:blipFill rotWithShape="1">
          <a:blip r:embed="rId3">
            <a:alphaModFix/>
          </a:blip>
          <a:srcRect b="17471" l="0" r="0" t="16920"/>
          <a:stretch/>
        </p:blipFill>
        <p:spPr>
          <a:xfrm>
            <a:off x="2697800" y="22350"/>
            <a:ext cx="3598925" cy="50987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885750" y="23037"/>
            <a:ext cx="7281575" cy="5097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3"/>
          <p:cNvPicPr preferRelativeResize="0"/>
          <p:nvPr/>
        </p:nvPicPr>
        <p:blipFill>
          <a:blip r:embed="rId3">
            <a:alphaModFix/>
          </a:blip>
          <a:stretch>
            <a:fillRect/>
          </a:stretch>
        </p:blipFill>
        <p:spPr>
          <a:xfrm>
            <a:off x="1557125" y="152400"/>
            <a:ext cx="7427400" cy="4810275"/>
          </a:xfrm>
          <a:prstGeom prst="rect">
            <a:avLst/>
          </a:prstGeom>
          <a:noFill/>
          <a:ln>
            <a:noFill/>
          </a:ln>
        </p:spPr>
      </p:pic>
      <p:sp>
        <p:nvSpPr>
          <p:cNvPr id="131" name="Google Shape;131;p23"/>
          <p:cNvSpPr txBox="1"/>
          <p:nvPr/>
        </p:nvSpPr>
        <p:spPr>
          <a:xfrm>
            <a:off x="0" y="472150"/>
            <a:ext cx="1557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layfair Display"/>
                <a:ea typeface="Playfair Display"/>
                <a:cs typeface="Playfair Display"/>
                <a:sym typeface="Playfair Display"/>
              </a:rPr>
              <a:t>Olocip</a:t>
            </a:r>
            <a:endParaRPr sz="2000">
              <a:latin typeface="Playfair Display"/>
              <a:ea typeface="Playfair Display"/>
              <a:cs typeface="Playfair Display"/>
              <a:sym typeface="Playfair Display"/>
            </a:endParaRPr>
          </a:p>
          <a:p>
            <a:pPr indent="0" lvl="0" marL="0" rtl="0" algn="l">
              <a:spcBef>
                <a:spcPts val="0"/>
              </a:spcBef>
              <a:spcAft>
                <a:spcPts val="0"/>
              </a:spcAft>
              <a:buNone/>
            </a:pPr>
            <a:r>
              <a:t/>
            </a:r>
            <a:endParaRPr sz="2000">
              <a:latin typeface="Playfair Display"/>
              <a:ea typeface="Playfair Display"/>
              <a:cs typeface="Playfair Display"/>
              <a:sym typeface="Playfair Display"/>
            </a:endParaRPr>
          </a:p>
          <a:p>
            <a:pPr indent="0" lvl="0" marL="0" rtl="0" algn="l">
              <a:spcBef>
                <a:spcPts val="0"/>
              </a:spcBef>
              <a:spcAft>
                <a:spcPts val="0"/>
              </a:spcAft>
              <a:buNone/>
            </a:pPr>
            <a:r>
              <a:rPr lang="en" sz="1600">
                <a:latin typeface="Playfair Display"/>
                <a:ea typeface="Playfair Display"/>
                <a:cs typeface="Playfair Display"/>
                <a:sym typeface="Playfair Display"/>
              </a:rPr>
              <a:t>Olocip is a predictive performance analysis platform.</a:t>
            </a:r>
            <a:endParaRPr sz="1600">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142" name="Google Shape;142;p2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Based on the data, you can see how well the players produce on the field and how effective certain things can be to elevate a team’s level of competition. This can keep players updated on how well they are doing and what things they can do to take their game to another level. This can also help coaches to see where they should put a player on the field to use them to their best ability for the team. </a:t>
            </a:r>
            <a:endParaRPr/>
          </a:p>
        </p:txBody>
      </p:sp>
      <p:sp>
        <p:nvSpPr>
          <p:cNvPr id="143" name="Google Shape;143;p2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Based on the data that AI apps like Instat and Olocip gather, soccer coaches can see which players are more effective on the field in each of their positions. For example, for midfielders the data that coaches look for are: passes accuracy (forward), key passes, ball interceptions, challenges won, defensive and attacking positioning, distance run per game, etc. With all of these data, coaches can choose the more effective midfielder for next games.</a:t>
            </a:r>
            <a:endParaRPr/>
          </a:p>
          <a:p>
            <a:pPr indent="0" lvl="0" marL="0" rtl="0" algn="l">
              <a:spcBef>
                <a:spcPts val="1200"/>
              </a:spcBef>
              <a:spcAft>
                <a:spcPts val="1200"/>
              </a:spcAft>
              <a:buNone/>
            </a:pPr>
            <a:r>
              <a:t/>
            </a:r>
            <a:endParaRPr/>
          </a:p>
        </p:txBody>
      </p:sp>
      <p:sp>
        <p:nvSpPr>
          <p:cNvPr id="144" name="Google Shape;144;p25"/>
          <p:cNvSpPr txBox="1"/>
          <p:nvPr/>
        </p:nvSpPr>
        <p:spPr>
          <a:xfrm>
            <a:off x="1549425" y="1047100"/>
            <a:ext cx="26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Football</a:t>
            </a:r>
            <a:endParaRPr>
              <a:latin typeface="Lato"/>
              <a:ea typeface="Lato"/>
              <a:cs typeface="Lato"/>
              <a:sym typeface="Lato"/>
            </a:endParaRPr>
          </a:p>
        </p:txBody>
      </p:sp>
      <p:sp>
        <p:nvSpPr>
          <p:cNvPr id="145" name="Google Shape;145;p25"/>
          <p:cNvSpPr txBox="1"/>
          <p:nvPr/>
        </p:nvSpPr>
        <p:spPr>
          <a:xfrm>
            <a:off x="6126925" y="1047100"/>
            <a:ext cx="180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Soccer</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Bias/Flaws</a:t>
            </a:r>
            <a:endParaRPr/>
          </a:p>
        </p:txBody>
      </p:sp>
      <p:sp>
        <p:nvSpPr>
          <p:cNvPr id="151" name="Google Shape;151;p26"/>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Some flaws or bias </a:t>
            </a:r>
            <a:r>
              <a:rPr lang="en"/>
              <a:t>things</a:t>
            </a:r>
            <a:r>
              <a:rPr lang="en"/>
              <a:t> that can come from this information is </a:t>
            </a:r>
            <a:r>
              <a:rPr lang="en"/>
              <a:t>favoritism</a:t>
            </a:r>
            <a:r>
              <a:rPr lang="en"/>
              <a:t>. Some of the data showed can possibly set for players that have more fame to have better looking stats to keep them relevant. There is also possible data set up to where if they want to make a player look bad or someone they dislike look bad , they can set it around to make them look like they are not producing on the field and can hurt their careers. Another flaw is that they can hurt player production. </a:t>
            </a:r>
            <a:endParaRPr/>
          </a:p>
        </p:txBody>
      </p:sp>
      <p:sp>
        <p:nvSpPr>
          <p:cNvPr id="152" name="Google Shape;152;p26"/>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flaw in the use of AI in soccer is that sometimes some coaches rely too much on it. The data is there to help coaches to realize some things that they might not see at the game and practices, but not to tell them who should play. Another one is that media can use the data </a:t>
            </a:r>
            <a:r>
              <a:rPr lang="en"/>
              <a:t>against players, which sometimes can bring the player’s confidence down or in some cases hurt their careers.</a:t>
            </a:r>
            <a:endParaRPr/>
          </a:p>
        </p:txBody>
      </p:sp>
      <p:sp>
        <p:nvSpPr>
          <p:cNvPr id="153" name="Google Shape;153;p26"/>
          <p:cNvSpPr txBox="1"/>
          <p:nvPr/>
        </p:nvSpPr>
        <p:spPr>
          <a:xfrm>
            <a:off x="1938550" y="1017725"/>
            <a:ext cx="10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Football</a:t>
            </a:r>
            <a:endParaRPr>
              <a:latin typeface="Lato"/>
              <a:ea typeface="Lato"/>
              <a:cs typeface="Lato"/>
              <a:sym typeface="Lato"/>
            </a:endParaRPr>
          </a:p>
        </p:txBody>
      </p:sp>
      <p:sp>
        <p:nvSpPr>
          <p:cNvPr id="154" name="Google Shape;154;p26"/>
          <p:cNvSpPr txBox="1"/>
          <p:nvPr/>
        </p:nvSpPr>
        <p:spPr>
          <a:xfrm>
            <a:off x="6353325" y="1040025"/>
            <a:ext cx="12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Soccer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Cited</a:t>
            </a:r>
            <a:endParaRPr/>
          </a:p>
        </p:txBody>
      </p:sp>
      <p:sp>
        <p:nvSpPr>
          <p:cNvPr id="160" name="Google Shape;160;p2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rgbClr val="202123"/>
                </a:solidFill>
                <a:latin typeface="Times New Roman"/>
                <a:ea typeface="Times New Roman"/>
                <a:cs typeface="Times New Roman"/>
                <a:sym typeface="Times New Roman"/>
              </a:rPr>
              <a:t>The Next Gen Stats Analytics Team. “Next Gen Stats: New Advanced Metrics You NEED to Know for the 2020 NFL Season.” NFL.Com, Mike Band, 19 Nov. 2020,</a:t>
            </a:r>
            <a:r>
              <a:rPr lang="en"/>
              <a:t> </a:t>
            </a:r>
            <a:endParaRPr/>
          </a:p>
          <a:p>
            <a:pPr indent="-339725" lvl="0" marL="457200" rtl="0" algn="l">
              <a:lnSpc>
                <a:spcPct val="218181"/>
              </a:lnSpc>
              <a:spcBef>
                <a:spcPts val="0"/>
              </a:spcBef>
              <a:spcAft>
                <a:spcPts val="0"/>
              </a:spcAft>
              <a:buSzPts val="1750"/>
              <a:buChar char="●"/>
            </a:pPr>
            <a:r>
              <a:rPr lang="en" sz="1750">
                <a:solidFill>
                  <a:srgbClr val="202123"/>
                </a:solidFill>
                <a:latin typeface="Times New Roman"/>
                <a:ea typeface="Times New Roman"/>
                <a:cs typeface="Times New Roman"/>
                <a:sym typeface="Times New Roman"/>
              </a:rPr>
              <a:t>“Ricardo Pombo Interview.” </a:t>
            </a:r>
            <a:r>
              <a:rPr i="1" lang="en" sz="1750">
                <a:solidFill>
                  <a:srgbClr val="202123"/>
                </a:solidFill>
                <a:latin typeface="Times New Roman"/>
                <a:ea typeface="Times New Roman"/>
                <a:cs typeface="Times New Roman"/>
                <a:sym typeface="Times New Roman"/>
              </a:rPr>
              <a:t>InStat</a:t>
            </a:r>
            <a:r>
              <a:rPr lang="en" sz="1750">
                <a:solidFill>
                  <a:srgbClr val="202123"/>
                </a:solidFill>
                <a:latin typeface="Times New Roman"/>
                <a:ea typeface="Times New Roman"/>
                <a:cs typeface="Times New Roman"/>
                <a:sym typeface="Times New Roman"/>
              </a:rPr>
              <a:t>, https://instatsport.com/football/ricardo_pombo_interview.</a:t>
            </a:r>
            <a:endParaRPr sz="1750">
              <a:solidFill>
                <a:srgbClr val="202123"/>
              </a:solidFill>
              <a:latin typeface="Times New Roman"/>
              <a:ea typeface="Times New Roman"/>
              <a:cs typeface="Times New Roman"/>
              <a:sym typeface="Times New Roman"/>
            </a:endParaRPr>
          </a:p>
          <a:p>
            <a:pPr indent="-339725" lvl="0" marL="457200" rtl="0" algn="l">
              <a:lnSpc>
                <a:spcPct val="218181"/>
              </a:lnSpc>
              <a:spcBef>
                <a:spcPts val="0"/>
              </a:spcBef>
              <a:spcAft>
                <a:spcPts val="0"/>
              </a:spcAft>
              <a:buSzPts val="1750"/>
              <a:buChar char="●"/>
            </a:pPr>
            <a:r>
              <a:rPr lang="en" sz="1750">
                <a:solidFill>
                  <a:srgbClr val="202123"/>
                </a:solidFill>
                <a:latin typeface="Times New Roman"/>
                <a:ea typeface="Times New Roman"/>
                <a:cs typeface="Times New Roman"/>
                <a:sym typeface="Times New Roman"/>
              </a:rPr>
              <a:t>“Instat for Players.” </a:t>
            </a:r>
            <a:r>
              <a:rPr i="1" lang="en" sz="1750">
                <a:solidFill>
                  <a:srgbClr val="202123"/>
                </a:solidFill>
                <a:latin typeface="Times New Roman"/>
                <a:ea typeface="Times New Roman"/>
                <a:cs typeface="Times New Roman"/>
                <a:sym typeface="Times New Roman"/>
              </a:rPr>
              <a:t>InStat</a:t>
            </a:r>
            <a:r>
              <a:rPr lang="en" sz="1750">
                <a:solidFill>
                  <a:srgbClr val="202123"/>
                </a:solidFill>
                <a:latin typeface="Times New Roman"/>
                <a:ea typeface="Times New Roman"/>
                <a:cs typeface="Times New Roman"/>
                <a:sym typeface="Times New Roman"/>
              </a:rPr>
              <a:t>, https://instatsport.com/football/for_players.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Sprint Review 4 (Discussion)</a:t>
            </a:r>
            <a:endParaRPr/>
          </a:p>
        </p:txBody>
      </p:sp>
      <p:sp>
        <p:nvSpPr>
          <p:cNvPr id="74" name="Google Shape;74;p14"/>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a:t>By Malcolm Howard &amp; Fortunato Hernandez</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a:t>
            </a:r>
            <a:endParaRPr/>
          </a:p>
        </p:txBody>
      </p:sp>
      <p:sp>
        <p:nvSpPr>
          <p:cNvPr id="80" name="Google Shape;80;p1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 does AI display players’ effectiveness on the soccer/football fields?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372725"/>
            <a:ext cx="3369300" cy="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80"/>
              <a:t>Next Gen Stats: EPA</a:t>
            </a:r>
            <a:endParaRPr sz="2580"/>
          </a:p>
        </p:txBody>
      </p:sp>
      <p:sp>
        <p:nvSpPr>
          <p:cNvPr id="86" name="Google Shape;86;p16"/>
          <p:cNvSpPr txBox="1"/>
          <p:nvPr>
            <p:ph idx="1" type="body"/>
          </p:nvPr>
        </p:nvSpPr>
        <p:spPr>
          <a:xfrm>
            <a:off x="0" y="2330075"/>
            <a:ext cx="3681000" cy="2813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EPA is the expected points added by a quarterback per play. This measures a players value on the field for a team. 4 of the 5 players shown have went on to win MVP for the year.</a:t>
            </a:r>
            <a:endParaRPr/>
          </a:p>
        </p:txBody>
      </p:sp>
      <p:pic>
        <p:nvPicPr>
          <p:cNvPr id="87" name="Google Shape;87;p16"/>
          <p:cNvPicPr preferRelativeResize="0"/>
          <p:nvPr/>
        </p:nvPicPr>
        <p:blipFill>
          <a:blip r:embed="rId3">
            <a:alphaModFix/>
          </a:blip>
          <a:stretch>
            <a:fillRect/>
          </a:stretch>
        </p:blipFill>
        <p:spPr>
          <a:xfrm>
            <a:off x="3681000" y="0"/>
            <a:ext cx="5462999" cy="5031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Gen Stats: Route Recognition</a:t>
            </a:r>
            <a:endParaRPr/>
          </a:p>
        </p:txBody>
      </p:sp>
      <p:sp>
        <p:nvSpPr>
          <p:cNvPr id="93" name="Google Shape;93;p1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Route recognition is a way we can classify routes by the type it is and helps with player-tracking data.</a:t>
            </a:r>
            <a:endParaRPr/>
          </a:p>
          <a:p>
            <a:pPr indent="-342900" lvl="0" marL="457200" rtl="0" algn="l">
              <a:spcBef>
                <a:spcPts val="0"/>
              </a:spcBef>
              <a:spcAft>
                <a:spcPts val="0"/>
              </a:spcAft>
              <a:buSzPts val="1800"/>
              <a:buChar char="●"/>
            </a:pPr>
            <a:r>
              <a:rPr lang="en"/>
              <a:t>This stat is mainly targeted for the WR position but also includes the Tight Ends and Runningbacks</a:t>
            </a:r>
            <a:endParaRPr/>
          </a:p>
          <a:p>
            <a:pPr indent="-342900" lvl="0" marL="457200" rtl="0" algn="l">
              <a:spcBef>
                <a:spcPts val="0"/>
              </a:spcBef>
              <a:spcAft>
                <a:spcPts val="0"/>
              </a:spcAft>
              <a:buSzPts val="1800"/>
              <a:buChar char="●"/>
            </a:pPr>
            <a:r>
              <a:rPr lang="en"/>
              <a:t>There are 15 type of routes they measure:</a:t>
            </a:r>
            <a:endParaRPr/>
          </a:p>
          <a:p>
            <a:pPr indent="-317500" lvl="1" marL="914400" rtl="0" algn="l">
              <a:spcBef>
                <a:spcPts val="0"/>
              </a:spcBef>
              <a:spcAft>
                <a:spcPts val="0"/>
              </a:spcAft>
              <a:buSzPts val="1400"/>
              <a:buChar char="○"/>
            </a:pPr>
            <a:r>
              <a:rPr lang="en"/>
              <a:t>Wideout routes(10) : Screen, flat, slant, crossing, out, in, hitch, corner, post, go</a:t>
            </a:r>
            <a:endParaRPr/>
          </a:p>
          <a:p>
            <a:pPr indent="-317500" lvl="1" marL="914400" rtl="0" algn="l">
              <a:spcBef>
                <a:spcPts val="0"/>
              </a:spcBef>
              <a:spcAft>
                <a:spcPts val="0"/>
              </a:spcAft>
              <a:buSzPts val="1400"/>
              <a:buChar char="○"/>
            </a:pPr>
            <a:r>
              <a:rPr lang="en"/>
              <a:t>Backfield routes(5): Screen, flat, angle, out, wheel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Route Recognition cont.</a:t>
            </a:r>
            <a:endParaRPr/>
          </a:p>
        </p:txBody>
      </p:sp>
      <p:sp>
        <p:nvSpPr>
          <p:cNvPr id="99" name="Google Shape;99;p18"/>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8"/>
          <p:cNvPicPr preferRelativeResize="0"/>
          <p:nvPr/>
        </p:nvPicPr>
        <p:blipFill rotWithShape="1">
          <a:blip r:embed="rId3">
            <a:alphaModFix/>
          </a:blip>
          <a:srcRect b="6481" l="19789" r="20979" t="26976"/>
          <a:stretch/>
        </p:blipFill>
        <p:spPr>
          <a:xfrm>
            <a:off x="0" y="1148125"/>
            <a:ext cx="9144001" cy="3995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321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Route Recognition cont. (production)</a:t>
            </a:r>
            <a:endParaRPr/>
          </a:p>
        </p:txBody>
      </p:sp>
      <p:sp>
        <p:nvSpPr>
          <p:cNvPr id="106" name="Google Shape;106;p19"/>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19"/>
          <p:cNvPicPr preferRelativeResize="0"/>
          <p:nvPr/>
        </p:nvPicPr>
        <p:blipFill rotWithShape="1">
          <a:blip r:embed="rId3">
            <a:alphaModFix/>
          </a:blip>
          <a:srcRect b="6010" l="18842" r="20297" t="25767"/>
          <a:stretch/>
        </p:blipFill>
        <p:spPr>
          <a:xfrm>
            <a:off x="0" y="1017725"/>
            <a:ext cx="9144001" cy="412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283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Route Recognition cont. (variation)</a:t>
            </a:r>
            <a:endParaRPr/>
          </a:p>
        </p:txBody>
      </p:sp>
      <p:sp>
        <p:nvSpPr>
          <p:cNvPr id="113" name="Google Shape;113;p20"/>
          <p:cNvSpPr txBox="1"/>
          <p:nvPr>
            <p:ph idx="1" type="body"/>
          </p:nvPr>
        </p:nvSpPr>
        <p:spPr>
          <a:xfrm>
            <a:off x="311700" y="979125"/>
            <a:ext cx="8520600" cy="358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0"/>
          <p:cNvPicPr preferRelativeResize="0"/>
          <p:nvPr/>
        </p:nvPicPr>
        <p:blipFill rotWithShape="1">
          <a:blip r:embed="rId3">
            <a:alphaModFix/>
          </a:blip>
          <a:srcRect b="9606" l="18842" r="23146" t="25525"/>
          <a:stretch/>
        </p:blipFill>
        <p:spPr>
          <a:xfrm>
            <a:off x="0" y="856600"/>
            <a:ext cx="9144001" cy="4286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2692400" y="0"/>
            <a:ext cx="6451600" cy="4838700"/>
          </a:xfrm>
          <a:prstGeom prst="rect">
            <a:avLst/>
          </a:prstGeom>
          <a:noFill/>
          <a:ln>
            <a:noFill/>
          </a:ln>
        </p:spPr>
      </p:pic>
      <p:sp>
        <p:nvSpPr>
          <p:cNvPr id="120" name="Google Shape;120;p21"/>
          <p:cNvSpPr txBox="1"/>
          <p:nvPr/>
        </p:nvSpPr>
        <p:spPr>
          <a:xfrm>
            <a:off x="180825" y="291325"/>
            <a:ext cx="23205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layfair Display"/>
                <a:ea typeface="Playfair Display"/>
                <a:cs typeface="Playfair Display"/>
                <a:sym typeface="Playfair Display"/>
              </a:rPr>
              <a:t>Instat</a:t>
            </a:r>
            <a:endParaRPr sz="2000">
              <a:latin typeface="Playfair Display"/>
              <a:ea typeface="Playfair Display"/>
              <a:cs typeface="Playfair Display"/>
              <a:sym typeface="Playfair Display"/>
            </a:endParaRPr>
          </a:p>
          <a:p>
            <a:pPr indent="0" lvl="0" marL="0" rtl="0" algn="l">
              <a:spcBef>
                <a:spcPts val="0"/>
              </a:spcBef>
              <a:spcAft>
                <a:spcPts val="0"/>
              </a:spcAft>
              <a:buNone/>
            </a:pPr>
            <a:r>
              <a:t/>
            </a:r>
            <a:endParaRPr sz="2000">
              <a:latin typeface="Playfair Display"/>
              <a:ea typeface="Playfair Display"/>
              <a:cs typeface="Playfair Display"/>
              <a:sym typeface="Playfair Display"/>
            </a:endParaRPr>
          </a:p>
          <a:p>
            <a:pPr indent="0" lvl="0" marL="0" rtl="0" algn="l">
              <a:spcBef>
                <a:spcPts val="0"/>
              </a:spcBef>
              <a:spcAft>
                <a:spcPts val="0"/>
              </a:spcAft>
              <a:buNone/>
            </a:pPr>
            <a:r>
              <a:rPr lang="en" sz="1600">
                <a:latin typeface="Playfair Display"/>
                <a:ea typeface="Playfair Display"/>
                <a:cs typeface="Playfair Display"/>
                <a:sym typeface="Playfair Display"/>
              </a:rPr>
              <a:t>With Instat, soccer players can see how they are performing in games and practice. This data will help them to know if they are being effective on the field.</a:t>
            </a:r>
            <a:endParaRPr sz="1600">
              <a:latin typeface="Playfair Display"/>
              <a:ea typeface="Playfair Display"/>
              <a:cs typeface="Playfair Display"/>
              <a:sym typeface="Playfair Display"/>
            </a:endParaRPr>
          </a:p>
          <a:p>
            <a:pPr indent="0" lvl="0" marL="0" rtl="0" algn="l">
              <a:spcBef>
                <a:spcPts val="0"/>
              </a:spcBef>
              <a:spcAft>
                <a:spcPts val="0"/>
              </a:spcAft>
              <a:buNone/>
            </a:pPr>
            <a:r>
              <a:t/>
            </a:r>
            <a:endParaRPr sz="1600">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